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sldIdLst>
    <p:sldId id="351" r:id="rId5"/>
    <p:sldId id="276" r:id="rId6"/>
    <p:sldId id="257" r:id="rId7"/>
    <p:sldId id="271" r:id="rId8"/>
    <p:sldId id="259" r:id="rId9"/>
    <p:sldId id="261" r:id="rId10"/>
    <p:sldId id="258" r:id="rId11"/>
    <p:sldId id="262" r:id="rId12"/>
    <p:sldId id="263" r:id="rId13"/>
    <p:sldId id="266" r:id="rId14"/>
    <p:sldId id="260" r:id="rId15"/>
    <p:sldId id="275" r:id="rId16"/>
    <p:sldId id="268" r:id="rId17"/>
    <p:sldId id="277" r:id="rId18"/>
    <p:sldId id="466" r:id="rId19"/>
    <p:sldId id="279" r:id="rId20"/>
    <p:sldId id="269" r:id="rId21"/>
    <p:sldId id="270" r:id="rId22"/>
    <p:sldId id="272" r:id="rId23"/>
    <p:sldId id="274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ijn Weijermars" initials="SW" lastIdx="1" clrIdx="0">
    <p:extLst>
      <p:ext uri="{19B8F6BF-5375-455C-9EA6-DF929625EA0E}">
        <p15:presenceInfo xmlns:p15="http://schemas.microsoft.com/office/powerpoint/2012/main" userId="S::s.weijermars@helicon.nl::e364d0b9-009e-4116-b78a-a86aed516e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B84C09-B69C-4080-A46A-53A9528C8B21}" v="1" dt="2024-05-28T13:59:54.0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5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38A91-6115-4DF3-8EBC-74B9BD11DE6D}" type="datetimeFigureOut">
              <a:rPr lang="nl-NL" smtClean="0"/>
              <a:t>28-5-2024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FC048-6C5F-406A-88B4-6160A10CED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1843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28-5-2024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59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28-5-2024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214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28-5-2024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3660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F0E414-6019-496D-9C03-7346D73D4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F72AC6-87D3-4024-A89A-935B6DF66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9C3221C-ECBD-4A7E-8BC3-F415344A9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15A5-A422-4B3D-A4BB-81B6160C1D24}" type="datetimeFigureOut">
              <a:rPr lang="nl-NL" smtClean="0"/>
              <a:t>28-5-2024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631E5D1-2422-4204-8B37-5CFF9E123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0E7F4F0-5D53-4514-B332-8E983332B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CB22-C4C0-4FA3-91A8-CAF3E94378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0225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28-5-2024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8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pbl.nl/sites/default/files/downloads/pbl-2020-beschikbaarheid-en-toepassingsmogelijkheden-van-duurzame-biomassa-verslag-zoektocht-naar-gedeelde-feiten-opvattingen_4188.pdf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YjFWiMJdot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eenchoice.nl/zonnepanelen/opbrengst/#vermogenberekenen" TargetMode="External"/><Relationship Id="rId2" Type="http://schemas.openxmlformats.org/officeDocument/2006/relationships/hyperlink" Target="https://www.zonatlas.nl/start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5">
            <a:extLst>
              <a:ext uri="{FF2B5EF4-FFF2-40B4-BE49-F238E27FC236}">
                <a16:creationId xmlns:a16="http://schemas.microsoft.com/office/drawing/2014/main" id="{5BCEAAF6-D7CA-CC57-CBDF-145FC343EB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48" t="17209" r="48126" b="13016"/>
          <a:stretch/>
        </p:blipFill>
        <p:spPr>
          <a:xfrm>
            <a:off x="1259132" y="-238998"/>
            <a:ext cx="7244407" cy="979092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300660" y="809447"/>
            <a:ext cx="1424066" cy="5838029"/>
          </a:xfrm>
        </p:spPr>
        <p:txBody>
          <a:bodyPr vert="vert270">
            <a:normAutofit/>
          </a:bodyPr>
          <a:lstStyle/>
          <a:p>
            <a:r>
              <a:rPr lang="nl-NL" sz="4800" dirty="0"/>
              <a:t>Water en energie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53848" y="1543050"/>
            <a:ext cx="8534400" cy="4722530"/>
          </a:xfrm>
        </p:spPr>
        <p:txBody>
          <a:bodyPr>
            <a:normAutofit/>
          </a:bodyPr>
          <a:lstStyle/>
          <a:p>
            <a:r>
              <a:rPr lang="nl-NL" sz="4000" dirty="0">
                <a:solidFill>
                  <a:schemeClr val="tx1"/>
                </a:solidFill>
              </a:rPr>
              <a:t>Inrichting van een gebied</a:t>
            </a:r>
          </a:p>
          <a:p>
            <a:endParaRPr lang="nl-NL" sz="4000" dirty="0"/>
          </a:p>
          <a:p>
            <a:endParaRPr lang="nl-NL" sz="4000" dirty="0">
              <a:solidFill>
                <a:schemeClr val="tx1"/>
              </a:solidFill>
            </a:endParaRPr>
          </a:p>
          <a:p>
            <a:endParaRPr lang="nl-NL" sz="4000" dirty="0"/>
          </a:p>
          <a:p>
            <a:endParaRPr lang="nl-NL" sz="4000" dirty="0">
              <a:solidFill>
                <a:schemeClr val="tx1"/>
              </a:solidFill>
            </a:endParaRPr>
          </a:p>
          <a:p>
            <a:r>
              <a:rPr lang="nl-NL" sz="2800" dirty="0"/>
              <a:t>Energie en Ruimtegebruik</a:t>
            </a:r>
            <a:endParaRPr lang="nl-NL" sz="2800" dirty="0">
              <a:solidFill>
                <a:schemeClr val="tx1"/>
              </a:solidFill>
            </a:endParaRPr>
          </a:p>
          <a:p>
            <a:endParaRPr lang="nl-NL" sz="4000" dirty="0">
              <a:solidFill>
                <a:schemeClr val="tx1"/>
              </a:solidFill>
            </a:endParaRPr>
          </a:p>
          <a:p>
            <a:endParaRPr lang="nl-NL" sz="4000" dirty="0">
              <a:solidFill>
                <a:schemeClr val="tx1"/>
              </a:solidFill>
            </a:endParaRP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6467474" y="5389280"/>
            <a:ext cx="3668333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dirty="0">
                <a:solidFill>
                  <a:schemeClr val="tx1"/>
                </a:solidFill>
              </a:rPr>
              <a:t>29-05-2024</a:t>
            </a:r>
          </a:p>
          <a:p>
            <a:r>
              <a:rPr lang="nl-NL" sz="2400" dirty="0">
                <a:solidFill>
                  <a:schemeClr val="tx1"/>
                </a:solidFill>
              </a:rPr>
              <a:t>Jaar 1 Periode 4</a:t>
            </a:r>
          </a:p>
          <a:p>
            <a:r>
              <a:rPr lang="nl-NL" sz="2400" dirty="0">
                <a:solidFill>
                  <a:schemeClr val="tx1"/>
                </a:solidFill>
              </a:rPr>
              <a:t>Les 4</a:t>
            </a:r>
          </a:p>
        </p:txBody>
      </p:sp>
    </p:spTree>
    <p:extLst>
      <p:ext uri="{BB962C8B-B14F-4D97-AF65-F5344CB8AC3E}">
        <p14:creationId xmlns:p14="http://schemas.microsoft.com/office/powerpoint/2010/main" val="3958177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/>
          <a:srcRect l="40699" t="17677" r="26260" b="9749"/>
          <a:stretch/>
        </p:blipFill>
        <p:spPr>
          <a:xfrm>
            <a:off x="4758521" y="1894953"/>
            <a:ext cx="3514621" cy="4340277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/>
          <a:srcRect l="41644" t="23088" r="29826" b="9375"/>
          <a:stretch/>
        </p:blipFill>
        <p:spPr>
          <a:xfrm>
            <a:off x="1405721" y="1815152"/>
            <a:ext cx="3352800" cy="446218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Voorbeelden mogelijke oplossingen voor zon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828801" y="6041839"/>
            <a:ext cx="1487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Zon op zee</a:t>
            </a:r>
          </a:p>
        </p:txBody>
      </p:sp>
      <p:sp>
        <p:nvSpPr>
          <p:cNvPr id="7" name="Rechthoek 6"/>
          <p:cNvSpPr/>
          <p:nvPr/>
        </p:nvSpPr>
        <p:spPr>
          <a:xfrm>
            <a:off x="5202072" y="5722527"/>
            <a:ext cx="1787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Zon op braakliggend terrein</a:t>
            </a:r>
          </a:p>
        </p:txBody>
      </p:sp>
    </p:spTree>
    <p:extLst>
      <p:ext uri="{BB962C8B-B14F-4D97-AF65-F5344CB8AC3E}">
        <p14:creationId xmlns:p14="http://schemas.microsoft.com/office/powerpoint/2010/main" val="674969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8358" y="495755"/>
            <a:ext cx="10515600" cy="1325563"/>
          </a:xfrm>
        </p:spPr>
        <p:txBody>
          <a:bodyPr/>
          <a:lstStyle/>
          <a:p>
            <a:r>
              <a:rPr lang="nl-NL" dirty="0"/>
              <a:t>Energie uit water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8580A10-7E5F-4537-B2B5-921B49C0BC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44"/>
          <a:stretch/>
        </p:blipFill>
        <p:spPr>
          <a:xfrm>
            <a:off x="0" y="3599543"/>
            <a:ext cx="12383210" cy="325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134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6937108" y="5647605"/>
            <a:ext cx="8833383" cy="1325563"/>
          </a:xfrm>
        </p:spPr>
        <p:txBody>
          <a:bodyPr/>
          <a:lstStyle/>
          <a:p>
            <a:r>
              <a:rPr lang="nl-NL" dirty="0"/>
              <a:t>Energie uit water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D858B80-9B55-47C7-8923-ABF292287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94" y="668678"/>
            <a:ext cx="983932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76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8760051" cy="1325563"/>
          </a:xfrm>
        </p:spPr>
        <p:txBody>
          <a:bodyPr/>
          <a:lstStyle/>
          <a:p>
            <a:r>
              <a:rPr lang="nl-NL" dirty="0"/>
              <a:t>Voorbeelden mogelijke oplossingen voor water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828801" y="4967785"/>
            <a:ext cx="1487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Energie uit golfslag</a:t>
            </a:r>
          </a:p>
        </p:txBody>
      </p:sp>
      <p:sp>
        <p:nvSpPr>
          <p:cNvPr id="7" name="Rechthoek 6"/>
          <p:cNvSpPr/>
          <p:nvPr/>
        </p:nvSpPr>
        <p:spPr>
          <a:xfrm>
            <a:off x="5202072" y="4967785"/>
            <a:ext cx="1787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Blauwe energie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41539" t="22527" r="30770" b="9189"/>
          <a:stretch/>
        </p:blipFill>
        <p:spPr>
          <a:xfrm>
            <a:off x="1617709" y="1787857"/>
            <a:ext cx="1909791" cy="264766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l="41014" t="26073" r="30036" b="9376"/>
          <a:stretch/>
        </p:blipFill>
        <p:spPr>
          <a:xfrm>
            <a:off x="4763070" y="1883392"/>
            <a:ext cx="2112011" cy="264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83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1F46AA-1B3F-443A-AC26-7D0FA616F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Biomassa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51C3AE-4370-4F29-A729-D8F63444B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Planbureau voor de leefomgeving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https://www.pbl.nl/sites/default/files/downloads/pbl-2020-beschikbaarheid-en-toepassingsmogelijkheden-van-duurzame-biomassa-verslag-zoektocht-naar-gedeelde-feiten-opvattingen_4188.pdf</a:t>
            </a:r>
            <a:endParaRPr lang="nl-NL" sz="18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28D1E54-081A-4FF0-990A-435B11601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913" y="2515506"/>
            <a:ext cx="4575629" cy="268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917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3D4B5AEE-14B4-4DD7-9AA8-AE26F00948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5251" y="179285"/>
            <a:ext cx="10521497" cy="649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65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C6E28C5-D871-4E36-9AB9-32B616F1CE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633" y="349881"/>
            <a:ext cx="9221320" cy="6281037"/>
          </a:xfrm>
        </p:spPr>
      </p:pic>
    </p:spTree>
    <p:extLst>
      <p:ext uri="{BB962C8B-B14F-4D97-AF65-F5344CB8AC3E}">
        <p14:creationId xmlns:p14="http://schemas.microsoft.com/office/powerpoint/2010/main" val="2526927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Kernenergie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5533" y="1560060"/>
            <a:ext cx="6633781" cy="203209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l="40853" t="28324" r="33266" b="12153"/>
          <a:stretch/>
        </p:blipFill>
        <p:spPr>
          <a:xfrm>
            <a:off x="8274300" y="2364384"/>
            <a:ext cx="2657928" cy="3436976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C3644DDB-1A63-4514-862C-5060E23FFA74}"/>
              </a:ext>
            </a:extLst>
          </p:cNvPr>
          <p:cNvSpPr txBox="1"/>
          <p:nvPr/>
        </p:nvSpPr>
        <p:spPr>
          <a:xfrm>
            <a:off x="1305533" y="5801360"/>
            <a:ext cx="6258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linkClick r:id="rId4"/>
              </a:rPr>
              <a:t>Zondag met Lubach; kernenergie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0591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En…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Ook de distributie, conversie en opslag vraagt ruimte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48884" t="15426" r="26574" b="31002"/>
          <a:stretch/>
        </p:blipFill>
        <p:spPr>
          <a:xfrm>
            <a:off x="1146629" y="2465614"/>
            <a:ext cx="3024063" cy="371134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l="48885" t="13641" r="26908" b="31399"/>
          <a:stretch/>
        </p:blipFill>
        <p:spPr>
          <a:xfrm>
            <a:off x="4383313" y="2363887"/>
            <a:ext cx="2987138" cy="381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06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Opdracht, Zonne-energie in je plangebied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Opdracht uitwerken met je groepje</a:t>
            </a:r>
          </a:p>
          <a:p>
            <a:r>
              <a:rPr lang="nl-NL" dirty="0"/>
              <a:t>Zoek op internet naar informatie over de wijze waarop zonnepanelen kunnen worden geplaatst en welke factoren daarbij een rol spelen.</a:t>
            </a:r>
          </a:p>
          <a:p>
            <a:r>
              <a:rPr lang="nl-NL" dirty="0"/>
              <a:t>Welke mogelijkheden zijn er in het plangebied voor het plaatsen van zonnepanelen?</a:t>
            </a:r>
          </a:p>
          <a:p>
            <a:r>
              <a:rPr lang="nl-NL" dirty="0"/>
              <a:t>Houd rekening met de volgende factoren:</a:t>
            </a:r>
          </a:p>
          <a:p>
            <a:pPr lvl="1"/>
            <a:r>
              <a:rPr lang="nl-NL" dirty="0"/>
              <a:t>te gebruiken oppervlak;</a:t>
            </a:r>
          </a:p>
          <a:p>
            <a:pPr lvl="1"/>
            <a:r>
              <a:rPr lang="nl-NL" dirty="0"/>
              <a:t>stand ten opzichte van zon;</a:t>
            </a:r>
          </a:p>
          <a:p>
            <a:pPr lvl="1"/>
            <a:r>
              <a:rPr lang="nl-NL" dirty="0"/>
              <a:t>schaduw.</a:t>
            </a:r>
          </a:p>
          <a:p>
            <a:r>
              <a:rPr lang="nl-NL" dirty="0"/>
              <a:t>Hoeveel elektriciteit kan er worden gegenereerd als je zonnepanelen plaatst met een vermogen van 500 </a:t>
            </a:r>
            <a:r>
              <a:rPr lang="nl-NL" dirty="0" err="1"/>
              <a:t>Wp</a:t>
            </a:r>
            <a:r>
              <a:rPr lang="nl-NL" dirty="0"/>
              <a:t> per stuk?</a:t>
            </a:r>
          </a:p>
        </p:txBody>
      </p:sp>
    </p:spTree>
    <p:extLst>
      <p:ext uri="{BB962C8B-B14F-4D97-AF65-F5344CB8AC3E}">
        <p14:creationId xmlns:p14="http://schemas.microsoft.com/office/powerpoint/2010/main" val="3424134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26A046-7DD3-4805-B109-060274D40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Klimaatakkoord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2610EF-6328-453D-8875-E44440C74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 2030 reductie CO</a:t>
            </a:r>
            <a:r>
              <a:rPr lang="nl-NL" sz="2000" dirty="0"/>
              <a:t>2</a:t>
            </a:r>
            <a:r>
              <a:rPr lang="nl-NL" dirty="0"/>
              <a:t> uitstoot met 49% (t.o.v. 1990)</a:t>
            </a:r>
          </a:p>
          <a:p>
            <a:r>
              <a:rPr lang="nl-NL" dirty="0"/>
              <a:t>In 2050 reductie CO</a:t>
            </a:r>
            <a:r>
              <a:rPr lang="nl-NL" sz="2000" dirty="0"/>
              <a:t>2</a:t>
            </a:r>
            <a:r>
              <a:rPr lang="nl-NL" dirty="0"/>
              <a:t> uitstoot met 95% (t.o.v. 1990)</a:t>
            </a:r>
          </a:p>
          <a:p>
            <a:r>
              <a:rPr lang="nl-NL" dirty="0"/>
              <a:t>Inzet duurzame energiebronnen!</a:t>
            </a:r>
          </a:p>
          <a:p>
            <a:r>
              <a:rPr lang="nl-NL" dirty="0"/>
              <a:t>Uitwerking in 30 energieregio’s.</a:t>
            </a:r>
          </a:p>
          <a:p>
            <a:r>
              <a:rPr lang="nl-NL" dirty="0"/>
              <a:t>Per regio een uitwerking van een Regionale Energie Strategie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8139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Relevante informatie voor opdracht: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hlinkClick r:id="rId2"/>
              </a:rPr>
              <a:t>https://www.zonatlas.nl/start/ </a:t>
            </a:r>
            <a:endParaRPr lang="nl-NL" dirty="0"/>
          </a:p>
          <a:p>
            <a:endParaRPr lang="nl-NL" dirty="0"/>
          </a:p>
          <a:p>
            <a:r>
              <a:rPr lang="nl-NL" dirty="0">
                <a:hlinkClick r:id="rId3"/>
              </a:rPr>
              <a:t>https://www.greenchoice.nl/zonnepanelen/opbrengst/#vermogenberekenen</a:t>
            </a:r>
            <a:r>
              <a:rPr lang="nl-NL" dirty="0"/>
              <a:t> </a:t>
            </a:r>
          </a:p>
        </p:txBody>
      </p:sp>
      <p:pic>
        <p:nvPicPr>
          <p:cNvPr id="4" name="Picture 2" descr="https://www.greenchoice.nl/media/2902/zonnepanelen-opbrengs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318" y="3007895"/>
            <a:ext cx="2608296" cy="250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931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2715" y="365125"/>
            <a:ext cx="10515600" cy="1325563"/>
          </a:xfrm>
        </p:spPr>
        <p:txBody>
          <a:bodyPr/>
          <a:lstStyle/>
          <a:p>
            <a:r>
              <a:rPr lang="nl-NL" dirty="0"/>
              <a:t>Energie en ruimtevraag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383" t="22969" r="27017" b="10225"/>
          <a:stretch/>
        </p:blipFill>
        <p:spPr>
          <a:xfrm>
            <a:off x="1095505" y="1690688"/>
            <a:ext cx="7395352" cy="443721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l="74318" t="16617" r="2256" b="17114"/>
          <a:stretch/>
        </p:blipFill>
        <p:spPr>
          <a:xfrm>
            <a:off x="8946038" y="1219200"/>
            <a:ext cx="3086306" cy="490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926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Energieverbruik heel Nederland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In totaal gebruikten particulieren en de industrie samen circa 3.000 </a:t>
            </a:r>
            <a:r>
              <a:rPr lang="nl-NL" dirty="0" err="1"/>
              <a:t>petajoule</a:t>
            </a:r>
            <a:r>
              <a:rPr lang="nl-NL" dirty="0"/>
              <a:t> </a:t>
            </a:r>
          </a:p>
          <a:p>
            <a:endParaRPr lang="nl-NL" dirty="0"/>
          </a:p>
          <a:p>
            <a:r>
              <a:rPr lang="nl-NL" dirty="0"/>
              <a:t>Staat gelijk aan 12.000 km</a:t>
            </a:r>
            <a:r>
              <a:rPr lang="nl-NL" baseline="30000" dirty="0"/>
              <a:t>2</a:t>
            </a:r>
            <a:r>
              <a:rPr lang="nl-NL" dirty="0"/>
              <a:t> zonnepanelen</a:t>
            </a:r>
          </a:p>
          <a:p>
            <a:r>
              <a:rPr lang="nl-NL" dirty="0"/>
              <a:t>of 142.000 km</a:t>
            </a:r>
            <a:r>
              <a:rPr lang="nl-NL" baseline="30000" dirty="0"/>
              <a:t>2</a:t>
            </a:r>
            <a:r>
              <a:rPr lang="nl-NL" dirty="0"/>
              <a:t> Biomassateelt;</a:t>
            </a:r>
          </a:p>
          <a:p>
            <a:r>
              <a:rPr lang="nl-NL" dirty="0"/>
              <a:t>of 100.000 Windmolens…….</a:t>
            </a:r>
          </a:p>
          <a:p>
            <a:endParaRPr lang="nl-NL" dirty="0"/>
          </a:p>
          <a:p>
            <a:r>
              <a:rPr lang="nl-NL" dirty="0"/>
              <a:t>Totaal oppervlakte Nederland  is 41.543 km²</a:t>
            </a:r>
          </a:p>
          <a:p>
            <a:r>
              <a:rPr lang="nl-NL" dirty="0"/>
              <a:t>Kortom: </a:t>
            </a:r>
            <a:r>
              <a:rPr lang="nl-NL"/>
              <a:t>GROTE UITDAGING </a:t>
            </a:r>
            <a:r>
              <a:rPr lang="nl-NL" dirty="0"/>
              <a:t>en inzet op diverse oplossingen</a:t>
            </a:r>
          </a:p>
        </p:txBody>
      </p:sp>
    </p:spTree>
    <p:extLst>
      <p:ext uri="{BB962C8B-B14F-4D97-AF65-F5344CB8AC3E}">
        <p14:creationId xmlns:p14="http://schemas.microsoft.com/office/powerpoint/2010/main" val="2906018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7092066" y="5759455"/>
            <a:ext cx="8632329" cy="1325563"/>
          </a:xfrm>
        </p:spPr>
        <p:txBody>
          <a:bodyPr/>
          <a:lstStyle/>
          <a:p>
            <a:r>
              <a:rPr lang="nl-NL" dirty="0"/>
              <a:t>Energie uit wind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F335DC3-8890-453C-9A83-9DFF85FD9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87" y="217714"/>
            <a:ext cx="10136450" cy="650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26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6697835" y="5644188"/>
            <a:ext cx="8956334" cy="1325563"/>
          </a:xfrm>
        </p:spPr>
        <p:txBody>
          <a:bodyPr/>
          <a:lstStyle/>
          <a:p>
            <a:r>
              <a:rPr lang="nl-NL" dirty="0"/>
              <a:t>Energie uit wind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98AD5CC-880B-4B8A-88CB-A4DDA45C0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303657" cy="691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50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31317" y="2373196"/>
            <a:ext cx="4866564" cy="1325563"/>
          </a:xfrm>
        </p:spPr>
        <p:txBody>
          <a:bodyPr>
            <a:normAutofit fontScale="90000"/>
          </a:bodyPr>
          <a:lstStyle/>
          <a:p>
            <a:r>
              <a:rPr lang="nl-NL" dirty="0"/>
              <a:t>Mogelijke beperkingen windenergie op land</a:t>
            </a: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848" t="17209" r="48126" b="13016"/>
          <a:stretch/>
        </p:blipFill>
        <p:spPr>
          <a:xfrm>
            <a:off x="-106190" y="-241874"/>
            <a:ext cx="5370828" cy="72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10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Voorbeelden mogelijke oplossingen voor wind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536" t="22656" r="30368" b="9283"/>
          <a:stretch/>
        </p:blipFill>
        <p:spPr>
          <a:xfrm>
            <a:off x="1124966" y="1354378"/>
            <a:ext cx="3737319" cy="4915138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828801" y="6317613"/>
            <a:ext cx="1487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windbossen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l="9442" t="18050" r="61607" b="9748"/>
          <a:stretch/>
        </p:blipFill>
        <p:spPr>
          <a:xfrm>
            <a:off x="4694831" y="1528549"/>
            <a:ext cx="3389626" cy="4752846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5303670" y="6317613"/>
            <a:ext cx="1787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windakkers</a:t>
            </a:r>
          </a:p>
        </p:txBody>
      </p:sp>
    </p:spTree>
    <p:extLst>
      <p:ext uri="{BB962C8B-B14F-4D97-AF65-F5344CB8AC3E}">
        <p14:creationId xmlns:p14="http://schemas.microsoft.com/office/powerpoint/2010/main" val="2021908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Zonne-energie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444B9D9-EE97-4A3D-8E6E-2B7646C93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087" y="1579817"/>
            <a:ext cx="5220384" cy="503237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33C656F-047F-48C6-A406-B51832628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816" y="1570158"/>
            <a:ext cx="4642984" cy="528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951583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9727D3906D7945984BB753BA79C6C7" ma:contentTypeVersion="14" ma:contentTypeDescription="Een nieuw document maken." ma:contentTypeScope="" ma:versionID="13d1bd52d37d52e88f4cc3000598c755">
  <xsd:schema xmlns:xsd="http://www.w3.org/2001/XMLSchema" xmlns:xs="http://www.w3.org/2001/XMLSchema" xmlns:p="http://schemas.microsoft.com/office/2006/metadata/properties" xmlns:ns2="c67c63a5-6c7f-42bb-9d17-0feff5816463" xmlns:ns3="c20cf8ba-b598-4d03-85bf-01d90a2844ae" targetNamespace="http://schemas.microsoft.com/office/2006/metadata/properties" ma:root="true" ma:fieldsID="cdbfa91b97b664da8bfb3c5d7ea455d6" ns2:_="" ns3:_="">
    <xsd:import namespace="c67c63a5-6c7f-42bb-9d17-0feff5816463"/>
    <xsd:import namespace="c20cf8ba-b598-4d03-85bf-01d90a2844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63a5-6c7f-42bb-9d17-0feff58164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cf8ba-b598-4d03-85bf-01d90a2844a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846b252f-af12-4d5a-a498-f152b1d5d221}" ma:internalName="TaxCatchAll" ma:showField="CatchAllData" ma:web="c20cf8ba-b598-4d03-85bf-01d90a2844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7c63a5-6c7f-42bb-9d17-0feff5816463">
      <Terms xmlns="http://schemas.microsoft.com/office/infopath/2007/PartnerControls"/>
    </lcf76f155ced4ddcb4097134ff3c332f>
    <TaxCatchAll xmlns="c20cf8ba-b598-4d03-85bf-01d90a2844ae" xsi:nil="true"/>
    <MediaLengthInSeconds xmlns="c67c63a5-6c7f-42bb-9d17-0feff5816463" xsi:nil="true"/>
  </documentManagement>
</p:properties>
</file>

<file path=customXml/itemProps1.xml><?xml version="1.0" encoding="utf-8"?>
<ds:datastoreItem xmlns:ds="http://schemas.openxmlformats.org/officeDocument/2006/customXml" ds:itemID="{822128FB-CB77-4997-84E0-704A8500313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E47EA7-A6A0-44B2-80C7-26B0D10340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c63a5-6c7f-42bb-9d17-0feff5816463"/>
    <ds:schemaRef ds:uri="c20cf8ba-b598-4d03-85bf-01d90a2844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AB2397C-196E-44BE-9D15-1909B3D28B89}">
  <ds:schemaRefs>
    <ds:schemaRef ds:uri="http://schemas.microsoft.com/office/2006/metadata/properties"/>
    <ds:schemaRef ds:uri="http://schemas.microsoft.com/office/infopath/2007/PartnerControls"/>
    <ds:schemaRef ds:uri="c6f82ce1-f6df-49a5-8b49-cf8409a27aa4"/>
    <ds:schemaRef ds:uri="2c4f0c93-2979-4f27-aab2-70de95932352"/>
    <ds:schemaRef ds:uri="c67c63a5-6c7f-42bb-9d17-0feff5816463"/>
    <ds:schemaRef ds:uri="c20cf8ba-b598-4d03-85bf-01d90a2844a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318</Words>
  <Application>Microsoft Office PowerPoint</Application>
  <PresentationFormat>Breedbeeld</PresentationFormat>
  <Paragraphs>67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1_Kantoorthema</vt:lpstr>
      <vt:lpstr>Water en energie</vt:lpstr>
      <vt:lpstr>Klimaatakkoord</vt:lpstr>
      <vt:lpstr>Energie en ruimtevraag</vt:lpstr>
      <vt:lpstr>Energieverbruik heel Nederland </vt:lpstr>
      <vt:lpstr>Energie uit wind</vt:lpstr>
      <vt:lpstr>Energie uit wind</vt:lpstr>
      <vt:lpstr>Mogelijke beperkingen windenergie op land</vt:lpstr>
      <vt:lpstr>Voorbeelden mogelijke oplossingen voor wind</vt:lpstr>
      <vt:lpstr>Zonne-energie</vt:lpstr>
      <vt:lpstr>Voorbeelden mogelijke oplossingen voor zon</vt:lpstr>
      <vt:lpstr>Energie uit water</vt:lpstr>
      <vt:lpstr>Energie uit water</vt:lpstr>
      <vt:lpstr>Voorbeelden mogelijke oplossingen voor water</vt:lpstr>
      <vt:lpstr>Biomassa</vt:lpstr>
      <vt:lpstr>PowerPoint-presentatie</vt:lpstr>
      <vt:lpstr>PowerPoint-presentatie</vt:lpstr>
      <vt:lpstr>Kernenergie</vt:lpstr>
      <vt:lpstr>En…</vt:lpstr>
      <vt:lpstr>Opdracht, Zonne-energie in je plangebied</vt:lpstr>
      <vt:lpstr>Relevante informatie voor opdracht: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Pascalle Cup</dc:creator>
  <cp:lastModifiedBy>Stijn Weijermars</cp:lastModifiedBy>
  <cp:revision>8</cp:revision>
  <dcterms:created xsi:type="dcterms:W3CDTF">2022-04-18T20:43:08Z</dcterms:created>
  <dcterms:modified xsi:type="dcterms:W3CDTF">2024-05-28T14:00:49Z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0x0101002F9727D3906D7945984BB753BA79C6C7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